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543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542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1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E1A07-2462-4007-8D24-5C7E9DB3672A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68F77-778B-4EC5-AD42-C827ECDBCE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580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3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6434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9459" name="灯片编号占位符 3"/>
          <p:cNvSpPr txBox="1">
            <a:spLocks noGrp="1"/>
          </p:cNvSpPr>
          <p:nvPr/>
        </p:nvSpPr>
        <p:spPr bwMode="auto">
          <a:xfrm>
            <a:off x="4024313" y="9720263"/>
            <a:ext cx="3078162" cy="514350"/>
          </a:xfrm>
          <a:prstGeom prst="rect">
            <a:avLst/>
          </a:prstGeom>
          <a:noFill/>
          <a:ln>
            <a:miter lim="800000"/>
          </a:ln>
        </p:spPr>
        <p:txBody>
          <a:bodyPr anchor="b"/>
          <a:lstStyle/>
          <a:p>
            <a:pPr algn="r">
              <a:defRPr/>
            </a:pPr>
            <a:fld id="{2FF88D0B-277B-42AE-8F3E-032792FAE80E}" type="slidenum">
              <a:rPr lang="zh-CN" altLang="en-US" sz="1200">
                <a:latin typeface="+mn-lt"/>
                <a:ea typeface="+mn-ea"/>
              </a:rPr>
              <a:pPr algn="r">
                <a:defRPr/>
              </a:pPr>
              <a:t>15</a:t>
            </a:fld>
            <a:endParaRPr lang="en-US" altLang="zh-CN" sz="120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93895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DFB7C4-0F6B-44BE-BA64-4A299F4111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93857E3-5125-4F09-BCC4-CA38535779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7FACF6-9C35-4887-A970-F338B51BB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F10BA-DE1C-4CF3-875E-AFA2C0BD4D1E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A16068-C688-4B1C-98DE-18ACD4A6C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68AF42-ACEE-44B9-967B-DF07E5E46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712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06EB66-929B-4D0B-A9C6-D24D3774D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F810299-B704-417F-8E65-77F996CEA2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A689F7-7683-4F94-BBFF-EDBB606C4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A33BA-D160-46DF-9371-26DC63DF2061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7138E7-198A-4D07-A7F7-BB14C9933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DD8BCE-5C56-446E-8525-CAE05572C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636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9435E13-7866-49E7-A7F2-07B4F23815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07D921-06A1-4FBD-AD47-194C754AD3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AA5704-EBBF-40FE-B06A-8E3025F40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FCE34-5014-4A93-A390-C93E69949AB4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5BE138-6D9E-41BF-8D34-9C854168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F90050-65C8-436F-AF5A-A4272593D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157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45F8F-DF4D-43D7-B39F-29B6EB9C4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122635-8AA5-4167-8A91-FBCFF030C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87715F-5665-46FB-A5AF-8B1763C8F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12D6-CE88-4CC2-B3CA-D0DC10829330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DC7026-3800-45D5-A1F9-47410692B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391C0E-362B-4253-96A1-9E9F8E200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8817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00DEE7-652F-4F43-A051-459A3A805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36AD62-669B-49B8-A56E-F26A7EABC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4F8B89-3DC5-4103-9A61-371816715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AA2B2-09C4-4FFD-B72C-30FCEB283EEA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FE2AAA-0062-4E08-BF46-902397C8C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D23388-599C-4CC8-9F30-2DC7C02FB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465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D12FEB-9A90-44EA-B72F-11243808E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51BADE-BDD0-4309-81CC-AEBA10FBEF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72DF66B-0AFF-41CE-826E-60247C0E9C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8759F4-C9DC-46A2-B620-68EB91E08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A394-05BB-421C-823C-A314114C1891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2B990CC-15E7-4D1E-A0A6-9CA61E14A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621BD3F-4B77-44FA-8F03-B5D22B1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25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999D25-8345-4ED6-B40C-3A8719C1A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BF85D6-B8D8-4883-A4D1-D22C41000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57FDA3-094F-410E-94F6-47EF5FB787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001BBD8-B0C4-46EB-AD11-9C1F2D77CD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07432DA-7BF1-467E-A390-72DEE1D577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D93ABEE-85FB-407B-9351-271B0BC7B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C156B-E510-46EB-B3CB-E27490FAFADC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7D465AC-A115-466B-9378-A309681C6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303046D-8186-4957-B4CE-F9203AA65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677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1F8B51-ECF4-4F86-B2E8-F5833C1A2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F4D1212-C84E-4F88-BAB9-AD82672E2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FFBE-A7DA-41A9-86CC-251B8928D2CF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0D49D6-5BA6-48D1-848F-F33FC4016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A550CC5-79E3-4A72-BFDA-920884533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1889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8396E5F-2B7A-4F9F-AA02-6E5AE7C97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8E92-7977-4207-95E6-607A5CA30D31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6B22AF5-970E-46B3-9FDB-2E0A59F74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09549CB-106C-4457-A5FA-913D9532C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5604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D53C3E-8ABD-46A6-BDC3-4C6B10C61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4F9655-56C1-4F4F-AB75-6096F4246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4D6892E-7C38-4F0A-8155-EF0ABD54FF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69D630-8FC0-4EBF-BCEE-EADB67E8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187DF-2601-4494-9375-4466AB4BC2CE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F0680F-3D23-4456-9300-F416A8DC6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58710F-7E4A-4F6E-9E9A-E349A7E06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7593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75EC23-0B1B-4DC4-A2FF-3A05CF5BD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6E5EBC9-93E6-45E9-83ED-E6AA1416C4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0DD743-AFCF-4226-BD5C-444C4DF60C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906531-9E0A-45B0-ABB7-2D321130B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33C99-14C0-4F75-9B35-5EFD56000C7F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73A589A-5133-47D3-91C7-A8F3749E8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4D1918-2A70-409C-A126-39D3D19B6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197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9B2D5FD-215F-4D23-8352-02BC5FD5E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643EE4-38D8-4E5D-BED4-B7D311AD0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EB2AE7-9CCF-43EF-B973-F168A1FBDA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A1F76-74AB-403B-8A66-9B97AED5C7A0}" type="datetime1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BEF480-B873-4DA0-BA79-083B3C239E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E5729B-324B-4CFC-9311-D24E828695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888E7-60CF-4C36-B59B-B4A3EC13A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544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000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YIDAOHU/MiniMovie/tree/master/movie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notesSlide" Target="../notesSlides/notesSlide1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CD75DA-389F-41C9-9C01-CB60C98351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400" b="1" dirty="0"/>
              <a:t>基于</a:t>
            </a:r>
            <a:r>
              <a:rPr lang="en-US" altLang="zh-CN" sz="4400" b="1" dirty="0"/>
              <a:t>Flask</a:t>
            </a:r>
            <a:r>
              <a:rPr lang="zh-CN" altLang="en-US" sz="4400" b="1" dirty="0"/>
              <a:t>框架的在线视频网站系统</a:t>
            </a:r>
            <a:endParaRPr lang="zh-CN" altLang="en-US" sz="44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15CD33-226B-48D4-BBAD-6342CB7FD6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姓名</a:t>
            </a:r>
            <a:r>
              <a:rPr lang="en-US" altLang="zh-CN" dirty="0"/>
              <a:t>: </a:t>
            </a:r>
            <a:r>
              <a:rPr lang="zh-CN" altLang="en-US" dirty="0"/>
              <a:t>孙远远  学号</a:t>
            </a:r>
            <a:r>
              <a:rPr lang="en-US" altLang="zh-CN" dirty="0"/>
              <a:t>: 2018104139</a:t>
            </a:r>
          </a:p>
          <a:p>
            <a:r>
              <a:rPr lang="en-US" altLang="zh-CN" dirty="0"/>
              <a:t>2019</a:t>
            </a:r>
            <a:r>
              <a:rPr lang="zh-CN" altLang="en-US" dirty="0"/>
              <a:t>年</a:t>
            </a:r>
            <a:r>
              <a:rPr lang="en-US" altLang="zh-CN" dirty="0"/>
              <a:t>11</a:t>
            </a:r>
            <a:r>
              <a:rPr lang="zh-CN" altLang="en-US" dirty="0"/>
              <a:t>月</a:t>
            </a:r>
            <a:r>
              <a:rPr lang="en-US" altLang="zh-CN" dirty="0"/>
              <a:t>10</a:t>
            </a:r>
            <a:r>
              <a:rPr lang="zh-CN" altLang="en-US" dirty="0"/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72115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E9147C-C5F5-43E4-A786-34314A640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整体架构设计图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1B46C33-3CB2-4B6A-9AED-0E1D9A46F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20" y="1538175"/>
            <a:ext cx="10513280" cy="4387703"/>
          </a:xfr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5270BC-CD29-48AA-827E-5D5799CE7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729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E9147C-C5F5-43E4-A786-34314A640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项目目录结构图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A1EE200-08F1-4A3A-874C-46F54DA9A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85" y="1477312"/>
            <a:ext cx="4503443" cy="5113285"/>
          </a:xfr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84E5E3A-6F8C-46D7-898E-005326C3B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574" y="897617"/>
            <a:ext cx="2718965" cy="5787795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6BCBD9-1A89-438A-ABF1-0222584EF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585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E9147C-C5F5-43E4-A786-34314A640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前台功能模块图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FC616FA-5A4F-4982-ADD8-6E36FB667E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707" y="2076893"/>
            <a:ext cx="10000093" cy="3735572"/>
          </a:xfrm>
        </p:spPr>
      </p:pic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FCCC6B4C-03EA-4C4E-9A0D-A618524A1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824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E9147C-C5F5-43E4-A786-34314A640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后台功能模块图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B699633-3919-4B01-B013-545813CAEF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994" y="1899684"/>
            <a:ext cx="10256011" cy="3593842"/>
          </a:xfr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3AC0AC-BF20-44A9-B544-CC7F47AE5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121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E9147C-C5F5-43E4-A786-34314A640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本地运行图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F050721-2A0C-4373-9F65-BF5BCA432F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39" y="1849732"/>
            <a:ext cx="9866971" cy="2440855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2428014-0FE9-497B-B4EF-B82AB233C30E}"/>
              </a:ext>
            </a:extLst>
          </p:cNvPr>
          <p:cNvSpPr/>
          <p:nvPr/>
        </p:nvSpPr>
        <p:spPr>
          <a:xfrm>
            <a:off x="964039" y="4672365"/>
            <a:ext cx="803821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安装依赖：</a:t>
            </a:r>
            <a:r>
              <a:rPr lang="en-US" altLang="zh-CN" dirty="0"/>
              <a:t>pip install -r requirements.txt</a:t>
            </a:r>
            <a:endParaRPr lang="zh-CN" altLang="en-US" dirty="0"/>
          </a:p>
          <a:p>
            <a:r>
              <a:rPr lang="zh-CN" altLang="en-US" dirty="0"/>
              <a:t>运行方法：在</a:t>
            </a:r>
            <a:r>
              <a:rPr lang="en-US" altLang="zh-CN" dirty="0" err="1"/>
              <a:t>movie_project</a:t>
            </a:r>
            <a:r>
              <a:rPr lang="zh-CN" altLang="en-US" dirty="0"/>
              <a:t>目录下执行 </a:t>
            </a:r>
            <a:r>
              <a:rPr lang="en-US" altLang="zh-CN" dirty="0"/>
              <a:t>python manage.py</a:t>
            </a:r>
          </a:p>
          <a:p>
            <a:r>
              <a:rPr lang="zh-CN" altLang="en-US" dirty="0"/>
              <a:t>打开浏览器输入：</a:t>
            </a:r>
            <a:r>
              <a:rPr lang="en-US" altLang="zh-CN" dirty="0">
                <a:hlinkClick r:id="rId3"/>
              </a:rPr>
              <a:t>http://127.0.0.1:5000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Github</a:t>
            </a:r>
            <a:r>
              <a:rPr lang="zh-CN" altLang="en-US" dirty="0"/>
              <a:t>：</a:t>
            </a:r>
            <a:r>
              <a:rPr lang="en-US" altLang="zh-CN" dirty="0">
                <a:hlinkClick r:id="rId4"/>
              </a:rPr>
              <a:t>https://github.com/YIDAOHU/MiniMovie/tree/master/movie</a:t>
            </a:r>
            <a:endParaRPr lang="en-US" altLang="zh-CN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38FF1D-5B44-43E5-B7C8-5F438F87B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755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>
            <p:custDataLst>
              <p:tags r:id="rId2"/>
            </p:custDataLst>
          </p:nvPr>
        </p:nvGrpSpPr>
        <p:grpSpPr>
          <a:xfrm>
            <a:off x="4542172" y="3123051"/>
            <a:ext cx="539750" cy="743879"/>
            <a:chOff x="2467083" y="3299490"/>
            <a:chExt cx="539750" cy="743879"/>
          </a:xfrm>
          <a:solidFill>
            <a:schemeClr val="accent3"/>
          </a:solidFill>
        </p:grpSpPr>
        <p:sp>
          <p:nvSpPr>
            <p:cNvPr id="4" name="矩形 3"/>
            <p:cNvSpPr/>
            <p:nvPr/>
          </p:nvSpPr>
          <p:spPr>
            <a:xfrm>
              <a:off x="2467876" y="3598068"/>
              <a:ext cx="533400" cy="1500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2467083" y="3299491"/>
              <a:ext cx="165100" cy="742940"/>
            </a:xfrm>
            <a:prstGeom prst="rect">
              <a:avLst/>
            </a:prstGeom>
            <a:grpFill/>
            <a:ln>
              <a:noFill/>
            </a:ln>
            <a:effectLst>
              <a:outerShdw blurRad="50800" dist="127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2841733" y="3299490"/>
              <a:ext cx="165100" cy="743879"/>
            </a:xfrm>
            <a:prstGeom prst="rect">
              <a:avLst/>
            </a:prstGeom>
            <a:grpFill/>
            <a:ln>
              <a:noFill/>
            </a:ln>
            <a:effectLst>
              <a:outerShdw blurRad="50800" dist="12700" dir="108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7" name="组合 6"/>
          <p:cNvGrpSpPr/>
          <p:nvPr>
            <p:custDataLst>
              <p:tags r:id="rId3"/>
            </p:custDataLst>
          </p:nvPr>
        </p:nvGrpSpPr>
        <p:grpSpPr>
          <a:xfrm>
            <a:off x="3856518" y="3125432"/>
            <a:ext cx="533400" cy="742950"/>
            <a:chOff x="1781429" y="3301872"/>
            <a:chExt cx="533400" cy="742950"/>
          </a:xfrm>
          <a:solidFill>
            <a:schemeClr val="accent1"/>
          </a:solidFill>
        </p:grpSpPr>
        <p:sp>
          <p:nvSpPr>
            <p:cNvPr id="8" name="矩形 7"/>
            <p:cNvSpPr/>
            <p:nvPr/>
          </p:nvSpPr>
          <p:spPr>
            <a:xfrm>
              <a:off x="1965579" y="3428872"/>
              <a:ext cx="171450" cy="6159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781429" y="3301872"/>
              <a:ext cx="533400" cy="165100"/>
            </a:xfrm>
            <a:prstGeom prst="rect">
              <a:avLst/>
            </a:prstGeom>
            <a:grpFill/>
            <a:ln>
              <a:noFill/>
            </a:ln>
            <a:effectLst>
              <a:outerShdw blurRad="50800" dist="127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0" name="组合 9"/>
          <p:cNvGrpSpPr/>
          <p:nvPr>
            <p:custDataLst>
              <p:tags r:id="rId4"/>
            </p:custDataLst>
          </p:nvPr>
        </p:nvGrpSpPr>
        <p:grpSpPr>
          <a:xfrm>
            <a:off x="5231759" y="3083556"/>
            <a:ext cx="372214" cy="824410"/>
            <a:chOff x="3156670" y="3259996"/>
            <a:chExt cx="372214" cy="824410"/>
          </a:xfrm>
          <a:solidFill>
            <a:schemeClr val="accent2"/>
          </a:solidFill>
        </p:grpSpPr>
        <p:sp>
          <p:nvSpPr>
            <p:cNvPr id="11" name="任意多边形 10"/>
            <p:cNvSpPr/>
            <p:nvPr/>
          </p:nvSpPr>
          <p:spPr>
            <a:xfrm rot="20653324" flipH="1">
              <a:off x="3363784" y="3267206"/>
              <a:ext cx="165100" cy="817200"/>
            </a:xfrm>
            <a:custGeom>
              <a:avLst/>
              <a:gdLst>
                <a:gd name="connsiteX0" fmla="*/ 0 w 165100"/>
                <a:gd name="connsiteY0" fmla="*/ 46650 h 803016"/>
                <a:gd name="connsiteX1" fmla="*/ 165100 w 165100"/>
                <a:gd name="connsiteY1" fmla="*/ 0 h 803016"/>
                <a:gd name="connsiteX2" fmla="*/ 165100 w 165100"/>
                <a:gd name="connsiteY2" fmla="*/ 756366 h 803016"/>
                <a:gd name="connsiteX3" fmla="*/ 0 w 165100"/>
                <a:gd name="connsiteY3" fmla="*/ 803016 h 80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00" h="803016">
                  <a:moveTo>
                    <a:pt x="0" y="46650"/>
                  </a:moveTo>
                  <a:lnTo>
                    <a:pt x="165100" y="0"/>
                  </a:lnTo>
                  <a:lnTo>
                    <a:pt x="165100" y="756366"/>
                  </a:lnTo>
                  <a:lnTo>
                    <a:pt x="0" y="80301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2" name="任意多边形 11"/>
            <p:cNvSpPr/>
            <p:nvPr/>
          </p:nvSpPr>
          <p:spPr>
            <a:xfrm rot="946676">
              <a:off x="3156670" y="3259996"/>
              <a:ext cx="165100" cy="820800"/>
            </a:xfrm>
            <a:custGeom>
              <a:avLst/>
              <a:gdLst>
                <a:gd name="connsiteX0" fmla="*/ 0 w 165100"/>
                <a:gd name="connsiteY0" fmla="*/ 46650 h 803016"/>
                <a:gd name="connsiteX1" fmla="*/ 165100 w 165100"/>
                <a:gd name="connsiteY1" fmla="*/ 0 h 803016"/>
                <a:gd name="connsiteX2" fmla="*/ 165100 w 165100"/>
                <a:gd name="connsiteY2" fmla="*/ 756366 h 803016"/>
                <a:gd name="connsiteX3" fmla="*/ 0 w 165100"/>
                <a:gd name="connsiteY3" fmla="*/ 803016 h 80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00" h="803016">
                  <a:moveTo>
                    <a:pt x="0" y="46650"/>
                  </a:moveTo>
                  <a:lnTo>
                    <a:pt x="165100" y="0"/>
                  </a:lnTo>
                  <a:lnTo>
                    <a:pt x="165100" y="756366"/>
                  </a:lnTo>
                  <a:lnTo>
                    <a:pt x="0" y="803016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dist="12700" dir="6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3" name="组合 12"/>
          <p:cNvGrpSpPr/>
          <p:nvPr>
            <p:custDataLst>
              <p:tags r:id="rId5"/>
            </p:custDataLst>
          </p:nvPr>
        </p:nvGrpSpPr>
        <p:grpSpPr>
          <a:xfrm>
            <a:off x="6451860" y="3033864"/>
            <a:ext cx="397565" cy="917396"/>
            <a:chOff x="4376770" y="3210304"/>
            <a:chExt cx="397565" cy="917396"/>
          </a:xfrm>
          <a:solidFill>
            <a:schemeClr val="accent5"/>
          </a:solidFill>
        </p:grpSpPr>
        <p:sp>
          <p:nvSpPr>
            <p:cNvPr id="14" name="矩形 13"/>
            <p:cNvSpPr/>
            <p:nvPr/>
          </p:nvSpPr>
          <p:spPr>
            <a:xfrm>
              <a:off x="4376770" y="3299491"/>
              <a:ext cx="165100" cy="745200"/>
            </a:xfrm>
            <a:prstGeom prst="rect">
              <a:avLst/>
            </a:prstGeom>
            <a:grpFill/>
            <a:ln>
              <a:noFill/>
            </a:ln>
            <a:effectLst>
              <a:outerShdw blurRad="50800" dist="127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 rot="19577384" flipH="1">
              <a:off x="4633589" y="3556267"/>
              <a:ext cx="140746" cy="571433"/>
            </a:xfrm>
            <a:custGeom>
              <a:avLst/>
              <a:gdLst>
                <a:gd name="connsiteX0" fmla="*/ 0 w 140625"/>
                <a:gd name="connsiteY0" fmla="*/ 34686 h 568792"/>
                <a:gd name="connsiteX1" fmla="*/ 0 w 140625"/>
                <a:gd name="connsiteY1" fmla="*/ 568792 h 568792"/>
                <a:gd name="connsiteX2" fmla="*/ 41733 w 140625"/>
                <a:gd name="connsiteY2" fmla="*/ 547251 h 568792"/>
                <a:gd name="connsiteX3" fmla="*/ 140625 w 140625"/>
                <a:gd name="connsiteY3" fmla="*/ 481273 h 568792"/>
                <a:gd name="connsiteX4" fmla="*/ 140625 w 140625"/>
                <a:gd name="connsiteY4" fmla="*/ 0 h 568792"/>
                <a:gd name="connsiteX0-1" fmla="*/ 3299 w 143924"/>
                <a:gd name="connsiteY0-2" fmla="*/ 34686 h 576719"/>
                <a:gd name="connsiteX1-3" fmla="*/ 0 w 143924"/>
                <a:gd name="connsiteY1-4" fmla="*/ 576719 h 576719"/>
                <a:gd name="connsiteX2-5" fmla="*/ 45032 w 143924"/>
                <a:gd name="connsiteY2-6" fmla="*/ 547251 h 576719"/>
                <a:gd name="connsiteX3-7" fmla="*/ 143924 w 143924"/>
                <a:gd name="connsiteY3-8" fmla="*/ 481273 h 576719"/>
                <a:gd name="connsiteX4-9" fmla="*/ 143924 w 143924"/>
                <a:gd name="connsiteY4-10" fmla="*/ 0 h 576719"/>
                <a:gd name="connsiteX5" fmla="*/ 3299 w 143924"/>
                <a:gd name="connsiteY5" fmla="*/ 34686 h 576719"/>
                <a:gd name="connsiteX0-11" fmla="*/ 121 w 140746"/>
                <a:gd name="connsiteY0-12" fmla="*/ 34686 h 571433"/>
                <a:gd name="connsiteX1-13" fmla="*/ 4745 w 140746"/>
                <a:gd name="connsiteY1-14" fmla="*/ 571433 h 571433"/>
                <a:gd name="connsiteX2-15" fmla="*/ 41854 w 140746"/>
                <a:gd name="connsiteY2-16" fmla="*/ 547251 h 571433"/>
                <a:gd name="connsiteX3-17" fmla="*/ 140746 w 140746"/>
                <a:gd name="connsiteY3-18" fmla="*/ 481273 h 571433"/>
                <a:gd name="connsiteX4-19" fmla="*/ 140746 w 140746"/>
                <a:gd name="connsiteY4-20" fmla="*/ 0 h 571433"/>
                <a:gd name="connsiteX5-21" fmla="*/ 121 w 140746"/>
                <a:gd name="connsiteY5-22" fmla="*/ 34686 h 571433"/>
              </a:gdLst>
              <a:ahLst/>
              <a:cxnLst>
                <a:cxn ang="0">
                  <a:pos x="connsiteX0-11" y="connsiteY0-12"/>
                </a:cxn>
                <a:cxn ang="0">
                  <a:pos x="connsiteX1-13" y="connsiteY1-14"/>
                </a:cxn>
                <a:cxn ang="0">
                  <a:pos x="connsiteX2-15" y="connsiteY2-16"/>
                </a:cxn>
                <a:cxn ang="0">
                  <a:pos x="connsiteX3-17" y="connsiteY3-18"/>
                </a:cxn>
                <a:cxn ang="0">
                  <a:pos x="connsiteX4-19" y="connsiteY4-20"/>
                </a:cxn>
                <a:cxn ang="0">
                  <a:pos x="connsiteX5-21" y="connsiteY5-22"/>
                </a:cxn>
              </a:cxnLst>
              <a:rect l="l" t="t" r="r" b="b"/>
              <a:pathLst>
                <a:path w="140746" h="571433">
                  <a:moveTo>
                    <a:pt x="121" y="34686"/>
                  </a:moveTo>
                  <a:cubicBezTo>
                    <a:pt x="-979" y="215364"/>
                    <a:pt x="5845" y="390755"/>
                    <a:pt x="4745" y="571433"/>
                  </a:cubicBezTo>
                  <a:lnTo>
                    <a:pt x="41854" y="547251"/>
                  </a:lnTo>
                  <a:lnTo>
                    <a:pt x="140746" y="481273"/>
                  </a:lnTo>
                  <a:lnTo>
                    <a:pt x="140746" y="0"/>
                  </a:lnTo>
                  <a:lnTo>
                    <a:pt x="121" y="3468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 rot="2022616" flipH="1" flipV="1">
              <a:off x="4627500" y="3210304"/>
              <a:ext cx="140625" cy="572703"/>
            </a:xfrm>
            <a:custGeom>
              <a:avLst/>
              <a:gdLst>
                <a:gd name="connsiteX0" fmla="*/ 140625 w 140625"/>
                <a:gd name="connsiteY0" fmla="*/ 478871 h 567419"/>
                <a:gd name="connsiteX1" fmla="*/ 34632 w 140625"/>
                <a:gd name="connsiteY1" fmla="*/ 549587 h 567419"/>
                <a:gd name="connsiteX2" fmla="*/ 0 w 140625"/>
                <a:gd name="connsiteY2" fmla="*/ 567419 h 567419"/>
                <a:gd name="connsiteX3" fmla="*/ 0 w 140625"/>
                <a:gd name="connsiteY3" fmla="*/ 34602 h 567419"/>
                <a:gd name="connsiteX4" fmla="*/ 140625 w 140625"/>
                <a:gd name="connsiteY4" fmla="*/ 0 h 567419"/>
                <a:gd name="connsiteX0-1" fmla="*/ 140625 w 140625"/>
                <a:gd name="connsiteY0-2" fmla="*/ 478871 h 567419"/>
                <a:gd name="connsiteX1-3" fmla="*/ 34632 w 140625"/>
                <a:gd name="connsiteY1-4" fmla="*/ 549587 h 567419"/>
                <a:gd name="connsiteX2-5" fmla="*/ 0 w 140625"/>
                <a:gd name="connsiteY2-6" fmla="*/ 567419 h 567419"/>
                <a:gd name="connsiteX3-7" fmla="*/ 0 w 140625"/>
                <a:gd name="connsiteY3-8" fmla="*/ 34602 h 567419"/>
                <a:gd name="connsiteX4-9" fmla="*/ 140625 w 140625"/>
                <a:gd name="connsiteY4-10" fmla="*/ 0 h 567419"/>
                <a:gd name="connsiteX5" fmla="*/ 140625 w 140625"/>
                <a:gd name="connsiteY5" fmla="*/ 478871 h 567419"/>
                <a:gd name="connsiteX0-11" fmla="*/ 140625 w 140625"/>
                <a:gd name="connsiteY0-12" fmla="*/ 478871 h 572703"/>
                <a:gd name="connsiteX1-13" fmla="*/ 34632 w 140625"/>
                <a:gd name="connsiteY1-14" fmla="*/ 549587 h 572703"/>
                <a:gd name="connsiteX2-15" fmla="*/ 662 w 140625"/>
                <a:gd name="connsiteY2-16" fmla="*/ 572703 h 572703"/>
                <a:gd name="connsiteX3-17" fmla="*/ 0 w 140625"/>
                <a:gd name="connsiteY3-18" fmla="*/ 34602 h 572703"/>
                <a:gd name="connsiteX4-19" fmla="*/ 140625 w 140625"/>
                <a:gd name="connsiteY4-20" fmla="*/ 0 h 572703"/>
                <a:gd name="connsiteX5-21" fmla="*/ 140625 w 140625"/>
                <a:gd name="connsiteY5-22" fmla="*/ 478871 h 572703"/>
              </a:gdLst>
              <a:ahLst/>
              <a:cxnLst>
                <a:cxn ang="0">
                  <a:pos x="connsiteX0-11" y="connsiteY0-12"/>
                </a:cxn>
                <a:cxn ang="0">
                  <a:pos x="connsiteX1-13" y="connsiteY1-14"/>
                </a:cxn>
                <a:cxn ang="0">
                  <a:pos x="connsiteX2-15" y="connsiteY2-16"/>
                </a:cxn>
                <a:cxn ang="0">
                  <a:pos x="connsiteX3-17" y="connsiteY3-18"/>
                </a:cxn>
                <a:cxn ang="0">
                  <a:pos x="connsiteX4-19" y="connsiteY4-20"/>
                </a:cxn>
                <a:cxn ang="0">
                  <a:pos x="connsiteX5-21" y="connsiteY5-22"/>
                </a:cxn>
              </a:cxnLst>
              <a:rect l="l" t="t" r="r" b="b"/>
              <a:pathLst>
                <a:path w="140625" h="572703">
                  <a:moveTo>
                    <a:pt x="140625" y="478871"/>
                  </a:moveTo>
                  <a:lnTo>
                    <a:pt x="34632" y="549587"/>
                  </a:lnTo>
                  <a:lnTo>
                    <a:pt x="662" y="572703"/>
                  </a:lnTo>
                  <a:cubicBezTo>
                    <a:pt x="441" y="393336"/>
                    <a:pt x="221" y="213969"/>
                    <a:pt x="0" y="34602"/>
                  </a:cubicBezTo>
                  <a:lnTo>
                    <a:pt x="140625" y="0"/>
                  </a:lnTo>
                  <a:lnTo>
                    <a:pt x="140625" y="47887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7" name="组合 16"/>
          <p:cNvGrpSpPr/>
          <p:nvPr>
            <p:custDataLst>
              <p:tags r:id="rId6"/>
            </p:custDataLst>
          </p:nvPr>
        </p:nvGrpSpPr>
        <p:grpSpPr>
          <a:xfrm>
            <a:off x="7021401" y="3063786"/>
            <a:ext cx="528705" cy="884627"/>
            <a:chOff x="4946311" y="3240225"/>
            <a:chExt cx="528705" cy="884627"/>
          </a:xfrm>
          <a:solidFill>
            <a:schemeClr val="accent3"/>
          </a:solidFill>
        </p:grpSpPr>
        <p:sp>
          <p:nvSpPr>
            <p:cNvPr id="18" name="矩形 17"/>
            <p:cNvSpPr/>
            <p:nvPr/>
          </p:nvSpPr>
          <p:spPr>
            <a:xfrm>
              <a:off x="4997973" y="3299491"/>
              <a:ext cx="477043" cy="165100"/>
            </a:xfrm>
            <a:prstGeom prst="rect">
              <a:avLst/>
            </a:prstGeom>
            <a:grpFill/>
            <a:ln>
              <a:noFill/>
            </a:ln>
            <a:effectLst>
              <a:outerShdw blurRad="25400" dist="12700" dir="10800000" algn="t" rotWithShape="0">
                <a:prstClr val="black">
                  <a:alpha val="3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4946311" y="3879722"/>
              <a:ext cx="456475" cy="1651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 rot="19318059" flipH="1">
              <a:off x="5109070" y="3240225"/>
              <a:ext cx="172591" cy="884627"/>
            </a:xfrm>
            <a:custGeom>
              <a:avLst/>
              <a:gdLst>
                <a:gd name="connsiteX0" fmla="*/ 26795 w 172591"/>
                <a:gd name="connsiteY0" fmla="*/ 0 h 884627"/>
                <a:gd name="connsiteX1" fmla="*/ 0 w 172591"/>
                <a:gd name="connsiteY1" fmla="*/ 20959 h 884627"/>
                <a:gd name="connsiteX2" fmla="*/ 0 w 172591"/>
                <a:gd name="connsiteY2" fmla="*/ 814160 h 884627"/>
                <a:gd name="connsiteX3" fmla="*/ 106651 w 172591"/>
                <a:gd name="connsiteY3" fmla="*/ 884627 h 884627"/>
                <a:gd name="connsiteX4" fmla="*/ 172591 w 172591"/>
                <a:gd name="connsiteY4" fmla="*/ 832304 h 884627"/>
                <a:gd name="connsiteX5" fmla="*/ 172591 w 172591"/>
                <a:gd name="connsiteY5" fmla="*/ 96332 h 88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91" h="884627">
                  <a:moveTo>
                    <a:pt x="26795" y="0"/>
                  </a:moveTo>
                  <a:lnTo>
                    <a:pt x="0" y="20959"/>
                  </a:lnTo>
                  <a:lnTo>
                    <a:pt x="0" y="814160"/>
                  </a:lnTo>
                  <a:lnTo>
                    <a:pt x="106651" y="884627"/>
                  </a:lnTo>
                  <a:lnTo>
                    <a:pt x="172591" y="832304"/>
                  </a:lnTo>
                  <a:lnTo>
                    <a:pt x="172591" y="96332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21" name="组合 20"/>
          <p:cNvGrpSpPr/>
          <p:nvPr>
            <p:custDataLst>
              <p:tags r:id="rId7"/>
            </p:custDataLst>
          </p:nvPr>
        </p:nvGrpSpPr>
        <p:grpSpPr>
          <a:xfrm>
            <a:off x="7802989" y="3123052"/>
            <a:ext cx="165100" cy="745331"/>
            <a:chOff x="5727900" y="3299491"/>
            <a:chExt cx="165100" cy="745331"/>
          </a:xfrm>
          <a:solidFill>
            <a:schemeClr val="accent2"/>
          </a:solidFill>
        </p:grpSpPr>
        <p:sp>
          <p:nvSpPr>
            <p:cNvPr id="22" name="矩形 21"/>
            <p:cNvSpPr/>
            <p:nvPr/>
          </p:nvSpPr>
          <p:spPr>
            <a:xfrm>
              <a:off x="5727900" y="3299491"/>
              <a:ext cx="165100" cy="536943"/>
            </a:xfrm>
            <a:prstGeom prst="rect">
              <a:avLst/>
            </a:prstGeom>
            <a:grpFill/>
            <a:ln>
              <a:noFill/>
            </a:ln>
            <a:effectLst>
              <a:outerShdw blurRad="25400" dist="127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5727900" y="3879722"/>
              <a:ext cx="165100" cy="165100"/>
            </a:xfrm>
            <a:prstGeom prst="ellipse">
              <a:avLst/>
            </a:prstGeom>
            <a:grpFill/>
            <a:ln>
              <a:noFill/>
            </a:ln>
            <a:effectLst>
              <a:outerShdw blurRad="25400" dist="127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24" name="组合 23"/>
          <p:cNvGrpSpPr/>
          <p:nvPr>
            <p:custDataLst>
              <p:tags r:id="rId8"/>
            </p:custDataLst>
          </p:nvPr>
        </p:nvGrpSpPr>
        <p:grpSpPr>
          <a:xfrm>
            <a:off x="5754298" y="3037926"/>
            <a:ext cx="547688" cy="904312"/>
            <a:chOff x="3679209" y="3214366"/>
            <a:chExt cx="547688" cy="904312"/>
          </a:xfrm>
          <a:solidFill>
            <a:schemeClr val="accent1"/>
          </a:solidFill>
        </p:grpSpPr>
        <p:sp>
          <p:nvSpPr>
            <p:cNvPr id="25" name="矩形 24"/>
            <p:cNvSpPr/>
            <p:nvPr/>
          </p:nvSpPr>
          <p:spPr>
            <a:xfrm>
              <a:off x="3679209" y="3299491"/>
              <a:ext cx="165100" cy="745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6" name="任意多边形 25"/>
            <p:cNvSpPr/>
            <p:nvPr/>
          </p:nvSpPr>
          <p:spPr>
            <a:xfrm rot="19848040" flipH="1">
              <a:off x="3864430" y="3214366"/>
              <a:ext cx="169748" cy="904312"/>
            </a:xfrm>
            <a:custGeom>
              <a:avLst/>
              <a:gdLst>
                <a:gd name="connsiteX0" fmla="*/ 141593 w 165100"/>
                <a:gd name="connsiteY0" fmla="*/ 0 h 904312"/>
                <a:gd name="connsiteX1" fmla="*/ 0 w 165100"/>
                <a:gd name="connsiteY1" fmla="*/ 79132 h 904312"/>
                <a:gd name="connsiteX2" fmla="*/ 0 w 165100"/>
                <a:gd name="connsiteY2" fmla="*/ 868605 h 904312"/>
                <a:gd name="connsiteX3" fmla="*/ 19955 w 165100"/>
                <a:gd name="connsiteY3" fmla="*/ 904312 h 904312"/>
                <a:gd name="connsiteX4" fmla="*/ 165100 w 165100"/>
                <a:gd name="connsiteY4" fmla="*/ 823196 h 904312"/>
                <a:gd name="connsiteX5" fmla="*/ 165100 w 165100"/>
                <a:gd name="connsiteY5" fmla="*/ 42063 h 904312"/>
                <a:gd name="connsiteX0-1" fmla="*/ 141593 w 169748"/>
                <a:gd name="connsiteY0-2" fmla="*/ 0 h 904312"/>
                <a:gd name="connsiteX1-3" fmla="*/ 0 w 169748"/>
                <a:gd name="connsiteY1-4" fmla="*/ 79132 h 904312"/>
                <a:gd name="connsiteX2-5" fmla="*/ 0 w 169748"/>
                <a:gd name="connsiteY2-6" fmla="*/ 868605 h 904312"/>
                <a:gd name="connsiteX3-7" fmla="*/ 19955 w 169748"/>
                <a:gd name="connsiteY3-8" fmla="*/ 904312 h 904312"/>
                <a:gd name="connsiteX4-9" fmla="*/ 169748 w 169748"/>
                <a:gd name="connsiteY4-10" fmla="*/ 831511 h 904312"/>
                <a:gd name="connsiteX5-11" fmla="*/ 165100 w 169748"/>
                <a:gd name="connsiteY5-12" fmla="*/ 42063 h 904312"/>
                <a:gd name="connsiteX6" fmla="*/ 141593 w 169748"/>
                <a:gd name="connsiteY6" fmla="*/ 0 h 90431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" y="connsiteY6"/>
                </a:cxn>
              </a:cxnLst>
              <a:rect l="l" t="t" r="r" b="b"/>
              <a:pathLst>
                <a:path w="169748" h="904312">
                  <a:moveTo>
                    <a:pt x="141593" y="0"/>
                  </a:moveTo>
                  <a:lnTo>
                    <a:pt x="0" y="79132"/>
                  </a:lnTo>
                  <a:lnTo>
                    <a:pt x="0" y="868605"/>
                  </a:lnTo>
                  <a:lnTo>
                    <a:pt x="19955" y="904312"/>
                  </a:lnTo>
                  <a:lnTo>
                    <a:pt x="169748" y="831511"/>
                  </a:lnTo>
                  <a:cubicBezTo>
                    <a:pt x="168199" y="568362"/>
                    <a:pt x="166649" y="305212"/>
                    <a:pt x="165100" y="42063"/>
                  </a:cubicBezTo>
                  <a:lnTo>
                    <a:pt x="141593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dist="12700" dir="60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4061797" y="3297485"/>
              <a:ext cx="165100" cy="745885"/>
            </a:xfrm>
            <a:prstGeom prst="rect">
              <a:avLst/>
            </a:prstGeom>
            <a:grpFill/>
            <a:ln>
              <a:noFill/>
            </a:ln>
            <a:effectLst>
              <a:outerShdw blurRad="50800" dist="12700" dir="108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8" name="灯片编号占位符 27">
            <a:extLst>
              <a:ext uri="{FF2B5EF4-FFF2-40B4-BE49-F238E27FC236}">
                <a16:creationId xmlns:a16="http://schemas.microsoft.com/office/drawing/2014/main" id="{A1DF823F-544C-46C8-8C0A-4F2EBB644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175BE1-2A42-4A8D-9AC2-1C1061B6E6D5}" type="slidenum">
              <a:rPr lang="zh-CN" altLang="en-US" smtClean="0"/>
              <a:t>15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8BE043-38F8-4806-8629-D1A69BFD9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背景简介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B21A28-9E73-41D7-BBE6-7675A6A29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Flask</a:t>
            </a:r>
            <a:r>
              <a:rPr lang="zh-CN" altLang="en-US" sz="2000" dirty="0"/>
              <a:t>是一个轻量级的可定制</a:t>
            </a:r>
            <a:r>
              <a:rPr lang="en-US" altLang="zh-CN" sz="2000" dirty="0"/>
              <a:t>web</a:t>
            </a:r>
            <a:r>
              <a:rPr lang="zh-CN" altLang="en-US" sz="2000" dirty="0"/>
              <a:t>框架，使用</a:t>
            </a:r>
            <a:r>
              <a:rPr lang="en-US" altLang="zh-CN" sz="2000" dirty="0"/>
              <a:t>Python</a:t>
            </a:r>
            <a:r>
              <a:rPr lang="zh-CN" altLang="en-US" sz="2000" dirty="0"/>
              <a:t>语言编写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5E1BC60-4170-4FB6-8470-A561B9996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2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B48EB6E-A850-4E61-BC47-68D9B60468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61116"/>
            <a:ext cx="4761614" cy="297600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F75844E-4417-4F60-8348-4D60E2A24D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58679"/>
            <a:ext cx="3971261" cy="297844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418B668-4FE1-4BD2-9922-5BA051F27934}"/>
              </a:ext>
            </a:extLst>
          </p:cNvPr>
          <p:cNvSpPr txBox="1"/>
          <p:nvPr/>
        </p:nvSpPr>
        <p:spPr>
          <a:xfrm>
            <a:off x="800984" y="5876260"/>
            <a:ext cx="9838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zh-CN" dirty="0"/>
              <a:t>	     Django 		     		                     Flask</a:t>
            </a:r>
          </a:p>
          <a:p>
            <a:pPr latinLnBrk="1"/>
            <a:r>
              <a:rPr lang="en-US" altLang="zh-CN" dirty="0"/>
              <a:t>	   </a:t>
            </a:r>
            <a:r>
              <a:rPr lang="zh-CN" altLang="en-US" dirty="0"/>
              <a:t>功能大而全</a:t>
            </a:r>
            <a:r>
              <a:rPr lang="en-US" altLang="zh-CN" dirty="0"/>
              <a:t>					</a:t>
            </a:r>
            <a:r>
              <a:rPr lang="zh-CN" altLang="en-US" dirty="0"/>
              <a:t>灵活轻便简单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58370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CA2108-8197-41F4-A21B-50478BD11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项目介绍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FF3E92-EC35-45B1-A797-7080482F9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100" dirty="0"/>
              <a:t>该项目为基于</a:t>
            </a:r>
            <a:r>
              <a:rPr lang="en-US" altLang="zh-CN" sz="2100" dirty="0"/>
              <a:t>Python</a:t>
            </a:r>
            <a:r>
              <a:rPr lang="zh-CN" altLang="en-US" sz="2100" dirty="0"/>
              <a:t>的</a:t>
            </a:r>
            <a:r>
              <a:rPr lang="en-US" altLang="zh-CN" sz="2100" dirty="0"/>
              <a:t>Flask</a:t>
            </a:r>
            <a:r>
              <a:rPr lang="zh-CN" altLang="en-US" sz="2100" dirty="0"/>
              <a:t>框架搭建的在线视频网站系统</a:t>
            </a:r>
            <a:endParaRPr lang="en-US" altLang="zh-CN" sz="2100" dirty="0"/>
          </a:p>
          <a:p>
            <a:pPr marL="0" indent="0">
              <a:buNone/>
            </a:pPr>
            <a:endParaRPr lang="en-US" altLang="zh-CN" sz="2000" dirty="0"/>
          </a:p>
          <a:p>
            <a:r>
              <a:rPr lang="zh-CN" altLang="en-US" sz="2000" dirty="0"/>
              <a:t>网站功能</a:t>
            </a:r>
            <a:r>
              <a:rPr lang="en-US" altLang="zh-CN" sz="2000" dirty="0"/>
              <a:t>:</a:t>
            </a:r>
          </a:p>
          <a:p>
            <a:pPr lvl="1"/>
            <a:r>
              <a:rPr lang="zh-CN" altLang="en-US" sz="1600" dirty="0"/>
              <a:t>前台模块：具有浏览视频、搜索视频、筛选视频、登录注册、收藏评论等功能</a:t>
            </a:r>
            <a:endParaRPr lang="en-US" altLang="zh-CN" sz="1600" dirty="0"/>
          </a:p>
          <a:p>
            <a:pPr lvl="1"/>
            <a:r>
              <a:rPr lang="zh-CN" altLang="en-US" sz="1600" dirty="0"/>
              <a:t>后台模块：具有对视频、用户、管理员等各类管理功能</a:t>
            </a:r>
            <a:endParaRPr lang="en-US" altLang="zh-CN" sz="1600" dirty="0"/>
          </a:p>
          <a:p>
            <a:pPr marL="457200" lvl="1" indent="0">
              <a:buNone/>
            </a:pPr>
            <a:endParaRPr lang="en-US" altLang="zh-CN" sz="1600" dirty="0"/>
          </a:p>
          <a:p>
            <a:r>
              <a:rPr lang="zh-CN" altLang="en-US" sz="2000" dirty="0"/>
              <a:t>技术介绍</a:t>
            </a:r>
            <a:r>
              <a:rPr lang="en-US" altLang="zh-CN" sz="2000" dirty="0"/>
              <a:t>:</a:t>
            </a:r>
          </a:p>
          <a:p>
            <a:pPr lvl="1"/>
            <a:r>
              <a:rPr lang="zh-CN" altLang="en-US" sz="1600" dirty="0"/>
              <a:t>前端：采用</a:t>
            </a:r>
            <a:r>
              <a:rPr lang="en-US" altLang="zh-CN" sz="1600" dirty="0"/>
              <a:t>HTML</a:t>
            </a:r>
            <a:r>
              <a:rPr lang="zh-CN" altLang="en-US" sz="1600" dirty="0"/>
              <a:t>，</a:t>
            </a:r>
            <a:r>
              <a:rPr lang="en-US" altLang="zh-CN" sz="1600" dirty="0"/>
              <a:t>CSS</a:t>
            </a:r>
            <a:r>
              <a:rPr lang="zh-CN" altLang="en-US" sz="1600" dirty="0"/>
              <a:t>，</a:t>
            </a:r>
            <a:r>
              <a:rPr lang="en-US" altLang="zh-CN" sz="1600" dirty="0"/>
              <a:t>JavaScript</a:t>
            </a:r>
            <a:r>
              <a:rPr lang="zh-CN" altLang="en-US" sz="1600" dirty="0"/>
              <a:t>编写，使用</a:t>
            </a:r>
            <a:r>
              <a:rPr lang="en-US" altLang="zh-CN" sz="1600" dirty="0"/>
              <a:t>Bootstrap</a:t>
            </a:r>
            <a:r>
              <a:rPr lang="zh-CN" altLang="en-US" sz="1600" dirty="0"/>
              <a:t>前端开发框架</a:t>
            </a:r>
            <a:endParaRPr lang="en-US" altLang="zh-CN" sz="1600" dirty="0"/>
          </a:p>
          <a:p>
            <a:pPr lvl="1"/>
            <a:r>
              <a:rPr lang="zh-CN" altLang="en-US" sz="1600" dirty="0"/>
              <a:t>后端：使用</a:t>
            </a:r>
            <a:r>
              <a:rPr lang="en-US" altLang="zh-CN" sz="1600" dirty="0"/>
              <a:t>Python3</a:t>
            </a:r>
            <a:r>
              <a:rPr lang="zh-CN" altLang="en-US" sz="1600" dirty="0"/>
              <a:t>语言编写，以及</a:t>
            </a:r>
            <a:r>
              <a:rPr lang="en-US" altLang="zh-CN" sz="1600" dirty="0"/>
              <a:t>Flask</a:t>
            </a:r>
            <a:r>
              <a:rPr lang="zh-CN" altLang="en-US" sz="1600" dirty="0"/>
              <a:t>的</a:t>
            </a:r>
            <a:r>
              <a:rPr lang="en-US" altLang="zh-CN" sz="1600" dirty="0"/>
              <a:t>Web</a:t>
            </a:r>
            <a:r>
              <a:rPr lang="zh-CN" altLang="en-US" sz="1600" dirty="0"/>
              <a:t>框架，</a:t>
            </a:r>
            <a:endParaRPr lang="en-US" altLang="zh-CN" sz="1600" dirty="0"/>
          </a:p>
          <a:p>
            <a:pPr lvl="1"/>
            <a:r>
              <a:rPr lang="zh-CN" altLang="en-US" sz="1600" dirty="0"/>
              <a:t>数据库：将</a:t>
            </a:r>
            <a:r>
              <a:rPr lang="en-US" altLang="zh-CN" sz="1600" dirty="0"/>
              <a:t>MySQL</a:t>
            </a:r>
            <a:r>
              <a:rPr lang="zh-CN" altLang="en-US" sz="1600" dirty="0"/>
              <a:t>作为数据库</a:t>
            </a:r>
            <a:endParaRPr lang="en-US" altLang="zh-CN" sz="1600" dirty="0"/>
          </a:p>
          <a:p>
            <a:pPr lvl="1"/>
            <a:r>
              <a:rPr lang="zh-CN" altLang="en-US" sz="1600" dirty="0"/>
              <a:t>开发工具：</a:t>
            </a:r>
            <a:r>
              <a:rPr lang="en-US" altLang="zh-CN" sz="1600" dirty="0"/>
              <a:t>PyCharm</a:t>
            </a:r>
          </a:p>
          <a:p>
            <a:endParaRPr lang="en-US" altLang="zh-CN" sz="2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931D48-F4A5-4136-8E23-A9877B46F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8621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CA2108-8197-41F4-A21B-50478BD11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首页</a:t>
            </a:r>
            <a:r>
              <a:rPr lang="en-US" altLang="zh-CN" b="1" dirty="0"/>
              <a:t>(</a:t>
            </a:r>
            <a:r>
              <a:rPr lang="zh-CN" altLang="en-US" b="1" dirty="0"/>
              <a:t>搜索，筛选）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FF3E92-EC35-45B1-A797-7080482F9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DC9579-2E69-4008-ACD1-163006AFFC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77433"/>
            <a:ext cx="10133890" cy="5099530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B16A02-46DB-4F31-B1A8-4854D9072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6565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CA2108-8197-41F4-A21B-50478BD11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搜索页面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2E9A695-8FFB-4FE4-8CF0-D775516C3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70148"/>
            <a:ext cx="9574619" cy="5122727"/>
          </a:xfr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3B6A76-DF84-436E-BA75-922A2056D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5550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CA2108-8197-41F4-A21B-50478BD11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播放页面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619082C-F5F7-4666-AA8A-B55C4C7910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88728"/>
            <a:ext cx="9531097" cy="5104147"/>
          </a:xfr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F85726-5CE4-4EED-90B8-51A036760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054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E9147C-C5F5-43E4-A786-34314A640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个人中心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CCE45B2-CC8A-46DB-89A8-270EC5EECA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93224"/>
            <a:ext cx="10426125" cy="4816190"/>
          </a:xfr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4060CA-AF2E-4165-B37A-9DA22ABF0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1707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E9147C-C5F5-43E4-A786-34314A640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后台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D5506BA-1209-4DB5-88D7-017EB32AAE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59" y="1434344"/>
            <a:ext cx="10607341" cy="5225181"/>
          </a:xfr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B71486-CBA3-4592-A9BF-665240B18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7434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E9147C-C5F5-43E4-A786-34314A640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数据库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AB199A2-57F2-49C5-8F98-3DA4B9318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393" y="1415953"/>
            <a:ext cx="7530527" cy="5236746"/>
          </a:xfrm>
        </p:spPr>
      </p:pic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07F845-63AF-45C4-8E21-A43C58B6C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888E7-60CF-4C36-B59B-B4A3EC13A7C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4154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4112747"/>
  <p:tag name="MH_LIBRARY" val="GRAPHIC"/>
  <p:tag name="KSO_WM_TEMPLATE_CATEGORY" val="custom"/>
  <p:tag name="KSO_WM_TEMPLATE_INDEX" val="160135"/>
  <p:tag name="KSO_WM_TAG_VERSION" val="1.0"/>
  <p:tag name="KSO_WM_SLIDE_ID" val="custom160135_27"/>
  <p:tag name="KSO_WM_SLIDE_INDEX" val="27"/>
  <p:tag name="KSO_WM_SLIDE_ITEM_CNT" val="0"/>
  <p:tag name="KSO_WM_SLIDE_TYPE" val="endPage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4112747"/>
  <p:tag name="MH_LIBRARY" val="GRAPHIC"/>
  <p:tag name="MH_ORDER" val="Group 13"/>
  <p:tag name="KSO_WM_TAG_VERSION" val="1.0"/>
  <p:tag name="KSO_WM_BEAUTIFY_FLAG" val="#wm#"/>
  <p:tag name="KSO_WM_UNIT_TYPE" val="i"/>
  <p:tag name="KSO_WM_UNIT_ID" val="custom160135_27*i*0"/>
  <p:tag name="KSO_WM_TEMPLATE_CATEGORY" val="custom"/>
  <p:tag name="KSO_WM_TEMPLATE_INDEX" val="160135"/>
  <p:tag name="KSO_WM_UNIT_INDEX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4112747"/>
  <p:tag name="MH_LIBRARY" val="GRAPHIC"/>
  <p:tag name="MH_ORDER" val="Group 1"/>
  <p:tag name="KSO_WM_TAG_VERSION" val="1.0"/>
  <p:tag name="KSO_WM_BEAUTIFY_FLAG" val="#wm#"/>
  <p:tag name="KSO_WM_UNIT_TYPE" val="i"/>
  <p:tag name="KSO_WM_UNIT_ID" val="custom160135_27*i*7"/>
  <p:tag name="KSO_WM_TEMPLATE_CATEGORY" val="custom"/>
  <p:tag name="KSO_WM_TEMPLATE_INDEX" val="160135"/>
  <p:tag name="KSO_WM_UNIT_INDEX" val="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4112747"/>
  <p:tag name="MH_LIBRARY" val="GRAPHIC"/>
  <p:tag name="MH_ORDER" val="Group 15"/>
  <p:tag name="KSO_WM_TAG_VERSION" val="1.0"/>
  <p:tag name="KSO_WM_BEAUTIFY_FLAG" val="#wm#"/>
  <p:tag name="KSO_WM_UNIT_TYPE" val="i"/>
  <p:tag name="KSO_WM_UNIT_ID" val="custom160135_27*i*12"/>
  <p:tag name="KSO_WM_TEMPLATE_CATEGORY" val="custom"/>
  <p:tag name="KSO_WM_TEMPLATE_INDEX" val="160135"/>
  <p:tag name="KSO_WM_UNIT_INDEX" val="1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4112747"/>
  <p:tag name="MH_LIBRARY" val="GRAPHIC"/>
  <p:tag name="MH_ORDER" val="Group 19"/>
  <p:tag name="KSO_WM_TAG_VERSION" val="1.0"/>
  <p:tag name="KSO_WM_BEAUTIFY_FLAG" val="#wm#"/>
  <p:tag name="KSO_WM_UNIT_TYPE" val="i"/>
  <p:tag name="KSO_WM_UNIT_ID" val="custom160135_27*i*17"/>
  <p:tag name="KSO_WM_TEMPLATE_CATEGORY" val="custom"/>
  <p:tag name="KSO_WM_TEMPLATE_INDEX" val="160135"/>
  <p:tag name="KSO_WM_UNIT_INDEX" val="1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4112747"/>
  <p:tag name="MH_LIBRARY" val="GRAPHIC"/>
  <p:tag name="MH_ORDER" val="Group 20"/>
  <p:tag name="KSO_WM_TAG_VERSION" val="1.0"/>
  <p:tag name="KSO_WM_BEAUTIFY_FLAG" val="#wm#"/>
  <p:tag name="KSO_WM_UNIT_TYPE" val="i"/>
  <p:tag name="KSO_WM_UNIT_ID" val="custom160135_27*i*24"/>
  <p:tag name="KSO_WM_TEMPLATE_CATEGORY" val="custom"/>
  <p:tag name="KSO_WM_TEMPLATE_INDEX" val="160135"/>
  <p:tag name="KSO_WM_UNIT_INDEX" val="2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4112747"/>
  <p:tag name="MH_LIBRARY" val="GRAPHIC"/>
  <p:tag name="MH_ORDER" val="Group 21"/>
  <p:tag name="KSO_WM_TAG_VERSION" val="1.0"/>
  <p:tag name="KSO_WM_BEAUTIFY_FLAG" val="#wm#"/>
  <p:tag name="KSO_WM_UNIT_TYPE" val="i"/>
  <p:tag name="KSO_WM_UNIT_ID" val="custom160135_27*i*31"/>
  <p:tag name="KSO_WM_TEMPLATE_CATEGORY" val="custom"/>
  <p:tag name="KSO_WM_TEMPLATE_INDEX" val="160135"/>
  <p:tag name="KSO_WM_UNIT_INDEX" val="3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14112747"/>
  <p:tag name="MH_LIBRARY" val="GRAPHIC"/>
  <p:tag name="MH_ORDER" val="Group 16"/>
  <p:tag name="KSO_WM_TAG_VERSION" val="1.0"/>
  <p:tag name="KSO_WM_BEAUTIFY_FLAG" val="#wm#"/>
  <p:tag name="KSO_WM_UNIT_TYPE" val="i"/>
  <p:tag name="KSO_WM_UNIT_ID" val="custom160135_27*i*36"/>
  <p:tag name="KSO_WM_TEMPLATE_CATEGORY" val="custom"/>
  <p:tag name="KSO_WM_TEMPLATE_INDEX" val="160135"/>
  <p:tag name="KSO_WM_UNIT_INDEX" val="36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228</Words>
  <Application>Microsoft Office PowerPoint</Application>
  <PresentationFormat>宽屏</PresentationFormat>
  <Paragraphs>50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基于Flask框架的在线视频网站系统</vt:lpstr>
      <vt:lpstr>背景简介</vt:lpstr>
      <vt:lpstr>项目介绍</vt:lpstr>
      <vt:lpstr>首页(搜索，筛选） </vt:lpstr>
      <vt:lpstr>搜索页面</vt:lpstr>
      <vt:lpstr>播放页面</vt:lpstr>
      <vt:lpstr>个人中心</vt:lpstr>
      <vt:lpstr>后台</vt:lpstr>
      <vt:lpstr>数据库</vt:lpstr>
      <vt:lpstr>整体架构设计图</vt:lpstr>
      <vt:lpstr>项目目录结构图</vt:lpstr>
      <vt:lpstr>前台功能模块图</vt:lpstr>
      <vt:lpstr>后台功能模块图</vt:lpstr>
      <vt:lpstr>本地运行图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基于Python的Flask框架实现在线视频网站系统</dc:title>
  <dc:creator>行 远</dc:creator>
  <cp:lastModifiedBy>行 远</cp:lastModifiedBy>
  <cp:revision>40</cp:revision>
  <dcterms:created xsi:type="dcterms:W3CDTF">2019-11-03T07:23:39Z</dcterms:created>
  <dcterms:modified xsi:type="dcterms:W3CDTF">2019-11-03T10:39:15Z</dcterms:modified>
</cp:coreProperties>
</file>

<file path=docProps/thumbnail.jpeg>
</file>